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194560"/>
          </a:xfrm>
          <a:prstGeom prst="rect">
            <a:avLst/>
          </a:prstGeom>
          <a:solidFill>
            <a:srgbClr val="3560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640080"/>
            <a:ext cx="10698480" cy="12801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4000" b="1">
                <a:solidFill>
                  <a:srgbClr val="FFFFFF"/>
                </a:solidFill>
              </a:rPr>
              <a:t>Les fonds distincts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2743200"/>
            <a:ext cx="10698480" cy="1828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000">
                <a:solidFill>
                  <a:srgbClr val="475569"/>
                </a:solidFill>
              </a:rPr>
              <a:t>Un placement avec une garantie d'assurance intégrée et une transmission hors succession.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6035040"/>
            <a:ext cx="1069848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>
                <a:solidFill>
                  <a:srgbClr val="35603A"/>
                </a:solidFill>
              </a:rPr>
              <a:t>Mon Projet Protégé — Fonds distincts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56032"/>
          </a:xfrm>
          <a:prstGeom prst="rect">
            <a:avLst/>
          </a:prstGeom>
          <a:solidFill>
            <a:srgbClr val="3560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640080"/>
            <a:ext cx="667512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200" b="1">
                <a:solidFill>
                  <a:srgbClr val="0F172A"/>
                </a:solidFill>
              </a:rPr>
              <a:t>Les fonds distincts, expliqués simplement.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828800"/>
            <a:ext cx="667512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000" i="1">
                <a:solidFill>
                  <a:srgbClr val="35603A"/>
                </a:solidFill>
              </a:rPr>
              <a:t>Vous voulez faire fructifier votre argent, mais avec un filet de sécurité intégré. Les fonds distincts combinent placement et assurance dans un seul produit.</a:t>
            </a:r>
          </a:p>
        </p:txBody>
      </p:sp>
      <p:pic>
        <p:nvPicPr>
          <p:cNvPr id="5" name="Picture 4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80960" y="1097280"/>
            <a:ext cx="3840480" cy="257652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0789920" y="6309360"/>
            <a:ext cx="118872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200">
                <a:solidFill>
                  <a:srgbClr val="94A3B8"/>
                </a:solidFill>
              </a:rPr>
              <a:t>1 / 7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56032"/>
          </a:xfrm>
          <a:prstGeom prst="rect">
            <a:avLst/>
          </a:prstGeom>
          <a:solidFill>
            <a:srgbClr val="3560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640080"/>
            <a:ext cx="1069848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200" b="1">
                <a:solidFill>
                  <a:srgbClr val="0F172A"/>
                </a:solidFill>
              </a:rPr>
              <a:t>Un fonds de placement, avec une garantie d'assurance.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828800"/>
            <a:ext cx="1069848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000" i="1">
                <a:solidFill>
                  <a:srgbClr val="35603A"/>
                </a:solidFill>
              </a:rPr>
              <a:t>Comme un fonds commun de placement, il investit dans des actions et des obligations. La différence : une garantie contractuelle protège une partie de votre capital, peu importe la performance du marché.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789920" y="6309360"/>
            <a:ext cx="118872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200">
                <a:solidFill>
                  <a:srgbClr val="94A3B8"/>
                </a:solidFill>
              </a:rPr>
              <a:t>2 / 7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56032"/>
          </a:xfrm>
          <a:prstGeom prst="rect">
            <a:avLst/>
          </a:prstGeom>
          <a:solidFill>
            <a:srgbClr val="3560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640080"/>
            <a:ext cx="1069848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200" b="1">
                <a:solidFill>
                  <a:srgbClr val="0F172A"/>
                </a:solidFill>
              </a:rPr>
              <a:t>Un plancher, pas un plafond.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828800"/>
            <a:ext cx="1069848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000" i="1">
                <a:solidFill>
                  <a:srgbClr val="35603A"/>
                </a:solidFill>
              </a:rPr>
              <a:t>Même si les marchés chutent, vous êtes assuré de récupérer au moins 75 % (parfois 100 %) de vos dépôts à l'échéance du contrat ou à votre décès.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789920" y="6309360"/>
            <a:ext cx="118872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200">
                <a:solidFill>
                  <a:srgbClr val="94A3B8"/>
                </a:solidFill>
              </a:rPr>
              <a:t>3 / 7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56032"/>
          </a:xfrm>
          <a:prstGeom prst="rect">
            <a:avLst/>
          </a:prstGeom>
          <a:solidFill>
            <a:srgbClr val="3560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640080"/>
            <a:ext cx="1069848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200" b="1">
                <a:solidFill>
                  <a:srgbClr val="0F172A"/>
                </a:solidFill>
              </a:rPr>
              <a:t>Transmission rapide, hors succession.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828800"/>
            <a:ext cx="1069848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000" i="1">
                <a:solidFill>
                  <a:srgbClr val="35603A"/>
                </a:solidFill>
              </a:rPr>
              <a:t>Avec un bénéficiaire désigné, les sommes peuvent être versées directement, sans passer par les délais et les frais du règlement de la succession — et peuvent bénéficier d'une protection contre les créanciers dans certaines situations.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789920" y="6309360"/>
            <a:ext cx="118872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200">
                <a:solidFill>
                  <a:srgbClr val="94A3B8"/>
                </a:solidFill>
              </a:rPr>
              <a:t>4 / 7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56032"/>
          </a:xfrm>
          <a:prstGeom prst="rect">
            <a:avLst/>
          </a:prstGeom>
          <a:solidFill>
            <a:srgbClr val="3560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640080"/>
            <a:ext cx="1069848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200" b="1">
                <a:solidFill>
                  <a:srgbClr val="0F172A"/>
                </a:solidFill>
              </a:rPr>
              <a:t>Votre dépôt, avec la garantie incluse.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828800"/>
            <a:ext cx="1069848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000" i="1">
                <a:solidFill>
                  <a:srgbClr val="35603A"/>
                </a:solidFill>
              </a:rPr>
              <a:t>Ajustez vos hypothèses et voyez la valeur estimée, avec un plancher garanti en cas de baisse des marchés.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789920" y="6309360"/>
            <a:ext cx="118872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200">
                <a:solidFill>
                  <a:srgbClr val="94A3B8"/>
                </a:solidFill>
              </a:rPr>
              <a:t>5 / 7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56032"/>
          </a:xfrm>
          <a:prstGeom prst="rect">
            <a:avLst/>
          </a:prstGeom>
          <a:solidFill>
            <a:srgbClr val="3560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640080"/>
            <a:ext cx="1069848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200" b="1">
                <a:solidFill>
                  <a:srgbClr val="0F172A"/>
                </a:solidFill>
              </a:rPr>
              <a:t>On regarde si c'est pour vous 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828800"/>
            <a:ext cx="1069848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000" i="1">
                <a:solidFill>
                  <a:srgbClr val="35603A"/>
                </a:solidFill>
              </a:rPr>
              <a:t>20 minutes suffisent pour voir ce qui s'applique à votre situation.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789920" y="6309360"/>
            <a:ext cx="118872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200">
                <a:solidFill>
                  <a:srgbClr val="94A3B8"/>
                </a:solidFill>
              </a:rPr>
              <a:t>6 / 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56032"/>
          </a:xfrm>
          <a:prstGeom prst="rect">
            <a:avLst/>
          </a:prstGeom>
          <a:solidFill>
            <a:srgbClr val="3560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640080"/>
            <a:ext cx="1069848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200" b="1">
                <a:solidFill>
                  <a:srgbClr val="0F172A"/>
                </a:solidFill>
              </a:rPr>
              <a:t>Ce qu'on me demande le plus souvent.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828800"/>
            <a:ext cx="1069848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000" i="1">
                <a:solidFill>
                  <a:srgbClr val="35603A"/>
                </a:solidFill>
              </a:rPr>
              <a:t/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789920" y="6309360"/>
            <a:ext cx="118872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200">
                <a:solidFill>
                  <a:srgbClr val="94A3B8"/>
                </a:solidFill>
              </a:rPr>
              <a:t>7 / 7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